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773" autoAdjust="0"/>
  </p:normalViewPr>
  <p:slideViewPr>
    <p:cSldViewPr snapToGrid="0" snapToObjects="1">
      <p:cViewPr varScale="1">
        <p:scale>
          <a:sx n="62" d="100"/>
          <a:sy n="62" d="100"/>
        </p:scale>
        <p:origin x="-14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3416D63-31BF-4B94-B6C5-E20B2C63F515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Май 16,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ключ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2B1B13E-D5AF-485E-81A1-82A140076526}" type="datetime4">
              <a:rPr lang="en-US" smtClean="0"/>
              <a:pPr/>
              <a:t>Май 16,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25172EEB-1769-4776-AD69-E7C1260563EB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Май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C7EAB0C-2220-4D0E-A0DD-DB7FA0F742F4}" type="datetime4">
              <a:rPr lang="en-US" smtClean="0"/>
              <a:pPr/>
              <a:t>Май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2B1B13E-D5AF-485E-81A1-82A140076526}" type="datetime4">
              <a:rPr lang="en-US" smtClean="0"/>
              <a:pPr/>
              <a:t>Май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61" r:id="rId12"/>
    <p:sldLayoutId id="2147483862" r:id="rId13"/>
    <p:sldLayoutId id="2147483863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smoking18.ru/kak-brosit-kurit-sovetyi/" TargetMode="External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osmoking18.ru/cifry-i-fakty-o-kurenii-na-ukraine-i-v-mir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smoking18.ru/sostav-sigaretyi/" TargetMode="External"/><Relationship Id="rId3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smoking18.ru/kurilshhiki/" TargetMode="External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smoking18.ru/vred-passivnogo-kureniy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smoking18.ru/posledstviya-kureniya-foto/" TargetMode="External"/><Relationship Id="rId3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9463" y="3011714"/>
            <a:ext cx="7583487" cy="3066143"/>
          </a:xfrm>
        </p:spPr>
        <p:txBody>
          <a:bodyPr>
            <a:normAutofit fontScale="85000" lnSpcReduction="10000"/>
          </a:bodyPr>
          <a:lstStyle/>
          <a:p>
            <a:pPr algn="just"/>
            <a:endParaRPr lang="en-US" b="1" dirty="0" smtClean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pPr algn="just">
              <a:lnSpc>
                <a:spcPct val="150000"/>
              </a:lnSpc>
            </a:pPr>
            <a:endParaRPr lang="ru-RU" b="1" u="sng" dirty="0" smtClean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  <a:hlinkClick r:id="rId2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/>
                <a:cs typeface="Times New Roman"/>
                <a:hlinkClick r:id="rId2"/>
              </a:rPr>
              <a:t>Факты </a:t>
            </a:r>
            <a:r>
              <a:rPr lang="ru-RU" sz="2800" b="1" dirty="0">
                <a:latin typeface="Times New Roman"/>
                <a:cs typeface="Times New Roman"/>
                <a:hlinkClick r:id="rId2"/>
              </a:rPr>
              <a:t>о курении говорят о том, что курение является самой  большой причиной болезней и преждевременной смерти во всем мире. Почитайте и подумайте, а </a:t>
            </a:r>
            <a:r>
              <a:rPr lang="ru-RU" sz="2800" b="1" dirty="0" smtClean="0">
                <a:latin typeface="Times New Roman"/>
                <a:cs typeface="Times New Roman"/>
                <a:hlinkClick r:id="rId3"/>
              </a:rPr>
              <a:t>бросить курить никогда не поздно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2" name="Изображение 1" descr="zxVmxV-jey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314" y="290286"/>
            <a:ext cx="6502400" cy="272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57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96429" y="1705430"/>
            <a:ext cx="2466522" cy="442073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latin typeface="Times New Roman"/>
                <a:cs typeface="Times New Roman"/>
                <a:hlinkClick r:id="rId2"/>
              </a:rPr>
              <a:t>В</a:t>
            </a:r>
            <a:r>
              <a:rPr lang="ru-RU" dirty="0">
                <a:latin typeface="Times New Roman"/>
                <a:cs typeface="Times New Roman"/>
                <a:hlinkClick r:id="rId2"/>
              </a:rPr>
              <a:t> одной сигарете содержится более 4000 химических веществ, в том числе 200 известных ядов и более 60 канцерогенов.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571" y="536676"/>
            <a:ext cx="7982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СОСТАВ СИГАРЕТЫ</a:t>
            </a:r>
            <a:endParaRPr lang="ru-RU" sz="2800" dirty="0"/>
          </a:p>
        </p:txBody>
      </p:sp>
      <p:pic>
        <p:nvPicPr>
          <p:cNvPr id="7" name="Изображение 6" descr="53322596_Vred_tabak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4" y="1705430"/>
            <a:ext cx="4899451" cy="447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8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3" y="4209143"/>
            <a:ext cx="7583488" cy="21952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just">
              <a:buNone/>
            </a:pPr>
            <a:r>
              <a:rPr lang="ru-RU" sz="1900" dirty="0" smtClean="0">
                <a:hlinkClick r:id="rId2"/>
              </a:rPr>
              <a:t>Курильщики </a:t>
            </a:r>
            <a:r>
              <a:rPr lang="ru-RU" sz="1900" dirty="0">
                <a:hlinkClick r:id="rId2"/>
              </a:rPr>
              <a:t>в два раза чаще умирают от сердечных приступов, в сравнении с некурящими</a:t>
            </a:r>
            <a:r>
              <a:rPr lang="ru-RU" sz="1900" dirty="0" smtClean="0">
                <a:hlinkClick r:id="rId2"/>
              </a:rPr>
              <a:t>.</a:t>
            </a:r>
            <a:r>
              <a:rPr lang="ru-RU" sz="1900" dirty="0"/>
              <a:t> Взрослые мужчины-</a:t>
            </a:r>
            <a:r>
              <a:rPr lang="ru-RU" sz="1900" b="1" dirty="0"/>
              <a:t>курильщики</a:t>
            </a:r>
            <a:r>
              <a:rPr lang="ru-RU" sz="1900" dirty="0"/>
              <a:t> теряют в среднем 13,2 лет жизни, а  женщины, которые курят теряют 14,5 лет жизни из-за курения.</a:t>
            </a:r>
          </a:p>
        </p:txBody>
      </p:sp>
      <p:pic>
        <p:nvPicPr>
          <p:cNvPr id="4" name="Изображение 3" descr="1246382936_smoking_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9" y="1651000"/>
            <a:ext cx="5134428" cy="29028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4857" y="417285"/>
            <a:ext cx="698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Смертность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4355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79462" y="62753"/>
            <a:ext cx="7583488" cy="1283166"/>
          </a:xfrm>
        </p:spPr>
        <p:txBody>
          <a:bodyPr/>
          <a:lstStyle/>
          <a:p>
            <a:r>
              <a:rPr lang="ru-RU" sz="3200" b="1" dirty="0" smtClean="0"/>
              <a:t>ПАССИВНОЕ КУРЕНИЕ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61857" y="1345919"/>
            <a:ext cx="3755572" cy="5185507"/>
          </a:xfrm>
        </p:spPr>
        <p:txBody>
          <a:bodyPr>
            <a:normAutofit fontScale="92500" lnSpcReduction="10000"/>
          </a:bodyPr>
          <a:lstStyle/>
          <a:p>
            <a:pPr algn="just"/>
            <a:endParaRPr lang="ru-RU" sz="1800" dirty="0" smtClean="0">
              <a:hlinkClick r:id="rId2"/>
            </a:endParaRPr>
          </a:p>
          <a:p>
            <a:pPr algn="just"/>
            <a:r>
              <a:rPr lang="ru-RU" sz="1800" dirty="0" smtClean="0">
                <a:hlinkClick r:id="rId2"/>
              </a:rPr>
              <a:t>Пассивное </a:t>
            </a:r>
            <a:r>
              <a:rPr lang="ru-RU" sz="1800" dirty="0">
                <a:hlinkClick r:id="rId2"/>
              </a:rPr>
              <a:t>курение также вызывает около 35000 смертей от болезней сердца </a:t>
            </a:r>
            <a:r>
              <a:rPr lang="ru-RU" sz="1800" dirty="0" smtClean="0">
                <a:hlinkClick r:id="rId2"/>
              </a:rPr>
              <a:t> </a:t>
            </a:r>
            <a:r>
              <a:rPr lang="ru-RU" sz="1800" dirty="0">
                <a:hlinkClick r:id="rId2"/>
              </a:rPr>
              <a:t>людей, которые не являются курильщиками.</a:t>
            </a:r>
          </a:p>
          <a:p>
            <a:pPr algn="just"/>
            <a:r>
              <a:rPr lang="ru-RU" sz="1800" dirty="0"/>
              <a:t>Каждый год от 200000 до одного миллиона астматических детей страдают от приступов астмы из-за пассивного курения.</a:t>
            </a:r>
          </a:p>
        </p:txBody>
      </p:sp>
      <p:pic>
        <p:nvPicPr>
          <p:cNvPr id="5" name="Изображение 4" descr="short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4" y="1632856"/>
            <a:ext cx="4571999" cy="2612573"/>
          </a:xfrm>
          <a:prstGeom prst="rect">
            <a:avLst/>
          </a:prstGeom>
        </p:spPr>
      </p:pic>
      <p:pic>
        <p:nvPicPr>
          <p:cNvPr id="6" name="Изображение 5" descr="7402212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3" y="4590143"/>
            <a:ext cx="4571999" cy="210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1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ПОСЛЕДСТВИЯ  КУРЕНИЯ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90999" y="1705430"/>
            <a:ext cx="4608287" cy="442073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hlinkClick r:id="rId2"/>
              </a:rPr>
              <a:t>Последствия курения: </a:t>
            </a:r>
            <a:r>
              <a:rPr lang="ru-RU" sz="1800" dirty="0">
                <a:hlinkClick r:id="rId2"/>
              </a:rPr>
              <a:t>курение  является причиной различных видов рака, таких как: рак легких, рак горла , полости рта, мочевого пузыря, пищевода, поджелудочной железы, почек,  желудка, шейки матки, и некоторых лейкозов.</a:t>
            </a:r>
            <a:endParaRPr lang="ru-RU" sz="1800" dirty="0"/>
          </a:p>
        </p:txBody>
      </p:sp>
      <p:pic>
        <p:nvPicPr>
          <p:cNvPr id="4" name="Изображение 3" descr="image0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45" y="1868713"/>
            <a:ext cx="3899126" cy="391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99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ОТКАЗ ОТ КУРЕНИЯ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3" y="1828800"/>
            <a:ext cx="7747680" cy="463005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Что </a:t>
            </a:r>
            <a:r>
              <a:rPr lang="ru-RU" sz="7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дает отказ от курения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80000"/>
              </a:lnSpc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Многократное </a:t>
            </a: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уменьшение риска развития рака легкого, болезней сердца и сосудов.</a:t>
            </a:r>
          </a:p>
          <a:p>
            <a:pPr>
              <a:lnSpc>
                <a:spcPct val="80000"/>
              </a:lnSpc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Вы </a:t>
            </a: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избавляетесь от неприятного запаха изо рта, от волос, одежды, дома и в машине.</a:t>
            </a:r>
          </a:p>
          <a:p>
            <a:pPr>
              <a:lnSpc>
                <a:spcPct val="80000"/>
              </a:lnSpc>
            </a:pP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Вы без одышки поднимаетесь по лестнице.</a:t>
            </a:r>
          </a:p>
          <a:p>
            <a:pPr>
              <a:lnSpc>
                <a:spcPct val="80000"/>
              </a:lnSpc>
            </a:pP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Вы сохраняете деньги на другие расходы.</a:t>
            </a:r>
          </a:p>
          <a:p>
            <a:pPr>
              <a:lnSpc>
                <a:spcPct val="80000"/>
              </a:lnSpc>
            </a:pP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Вы спасаете своих детей от заболеваний органов дыхания.</a:t>
            </a:r>
          </a:p>
          <a:p>
            <a:pPr>
              <a:lnSpc>
                <a:spcPct val="80000"/>
              </a:lnSpc>
            </a:pP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У Вас заметно меньше и позже образуются морщины на лице.</a:t>
            </a:r>
          </a:p>
          <a:p>
            <a:pPr>
              <a:lnSpc>
                <a:spcPct val="80000"/>
              </a:lnSpc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Вы </a:t>
            </a: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значительно уменьшаете шанс стать инвалидом и сократить свою жизнь на 10-20 лет.</a:t>
            </a:r>
          </a:p>
          <a:p>
            <a:pPr>
              <a:lnSpc>
                <a:spcPct val="80000"/>
              </a:lnSpc>
            </a:pP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Вы получаете контроль над своей жизнью.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9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79463" y="272144"/>
            <a:ext cx="7583488" cy="762000"/>
          </a:xfrm>
        </p:spPr>
        <p:txBody>
          <a:bodyPr/>
          <a:lstStyle/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Здоровый образ жизни - залог долголетия и благополучия</a:t>
            </a:r>
          </a:p>
        </p:txBody>
      </p:sp>
      <p:pic>
        <p:nvPicPr>
          <p:cNvPr id="4" name="Содержимое 3" descr="45f7d4e5664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0" r="86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930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Arial"/>
                <a:cs typeface="Arial"/>
              </a:rPr>
              <a:t>Автономное </a:t>
            </a:r>
            <a:r>
              <a:rPr lang="ru-RU" b="1" dirty="0">
                <a:latin typeface="Arial"/>
                <a:cs typeface="Arial"/>
              </a:rPr>
              <a:t>муниципальное образовательное </a:t>
            </a:r>
            <a:r>
              <a:rPr lang="ru-RU" b="1" dirty="0" smtClean="0">
                <a:latin typeface="Arial"/>
                <a:cs typeface="Arial"/>
              </a:rPr>
              <a:t>учреждение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dirty="0" smtClean="0">
                <a:latin typeface="Arial"/>
                <a:cs typeface="Arial"/>
              </a:rPr>
              <a:t>дополнительного </a:t>
            </a:r>
            <a:r>
              <a:rPr lang="ru-RU" b="1" dirty="0">
                <a:latin typeface="Arial"/>
                <a:cs typeface="Arial"/>
              </a:rPr>
              <a:t>образования </a:t>
            </a:r>
            <a:r>
              <a:rPr lang="ru-RU" b="1" dirty="0" smtClean="0">
                <a:latin typeface="Arial"/>
                <a:cs typeface="Arial"/>
              </a:rPr>
              <a:t>детей</a:t>
            </a:r>
          </a:p>
          <a:p>
            <a:pPr marL="0" indent="0" algn="ctr">
              <a:buNone/>
            </a:pPr>
            <a:r>
              <a:rPr lang="ru-RU" b="1" dirty="0" smtClean="0">
                <a:latin typeface="Arial"/>
                <a:cs typeface="Arial"/>
              </a:rPr>
              <a:t>«</a:t>
            </a:r>
            <a:r>
              <a:rPr lang="ru-RU" b="1" dirty="0" err="1" smtClean="0">
                <a:latin typeface="Arial"/>
                <a:cs typeface="Arial"/>
              </a:rPr>
              <a:t>Агалатовская</a:t>
            </a:r>
            <a:r>
              <a:rPr lang="ru-RU" b="1" dirty="0" smtClean="0">
                <a:latin typeface="Arial"/>
                <a:cs typeface="Arial"/>
              </a:rPr>
              <a:t> детская школа искусств»</a:t>
            </a:r>
          </a:p>
          <a:p>
            <a:pPr marL="0" indent="0" algn="ctr">
              <a:buNone/>
            </a:pPr>
            <a:r>
              <a:rPr lang="ru-RU" b="1" dirty="0" smtClean="0">
                <a:latin typeface="Arial"/>
                <a:cs typeface="Arial"/>
              </a:rPr>
              <a:t>Всеволожский район, Ленинградской области</a:t>
            </a:r>
            <a:endParaRPr lang="en-US" b="1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endParaRPr lang="ru-RU" b="1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endParaRPr lang="ru-RU" b="1" dirty="0">
              <a:latin typeface="Arial"/>
              <a:cs typeface="Arial"/>
            </a:endParaRPr>
          </a:p>
          <a:p>
            <a:pPr marL="0" indent="0" algn="r">
              <a:buNone/>
            </a:pPr>
            <a:r>
              <a:rPr lang="ru-RU" sz="2200" b="1" smtClean="0">
                <a:latin typeface="Arial"/>
                <a:cs typeface="Arial"/>
              </a:rPr>
              <a:t>Бариева</a:t>
            </a:r>
            <a:r>
              <a:rPr lang="ru-RU" sz="2200" b="1" dirty="0" smtClean="0">
                <a:latin typeface="Arial"/>
                <a:cs typeface="Arial"/>
              </a:rPr>
              <a:t> </a:t>
            </a:r>
            <a:r>
              <a:rPr lang="ru-RU" sz="2200" b="1" dirty="0" err="1" smtClean="0">
                <a:latin typeface="Arial"/>
                <a:cs typeface="Arial"/>
              </a:rPr>
              <a:t>Диляра</a:t>
            </a:r>
            <a:r>
              <a:rPr lang="ru-RU" sz="2200" b="1" dirty="0" smtClean="0">
                <a:latin typeface="Arial"/>
                <a:cs typeface="Arial"/>
              </a:rPr>
              <a:t> Даниловна , 32 года</a:t>
            </a:r>
            <a:endParaRPr lang="ru-RU" sz="2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79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рецедент">
  <a:themeElements>
    <a:clrScheme name="Прецедент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Прецедент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Прецедент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158</Words>
  <Application>Microsoft Macintosh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Прецедент</vt:lpstr>
      <vt:lpstr>Презентация PowerPoint</vt:lpstr>
      <vt:lpstr>Презентация PowerPoint</vt:lpstr>
      <vt:lpstr>Презентация PowerPoint</vt:lpstr>
      <vt:lpstr>ПАССИВНОЕ КУРЕНИЕ</vt:lpstr>
      <vt:lpstr>ПОСЛЕДСТВИЯ  КУРЕНИЯ</vt:lpstr>
      <vt:lpstr>ОТКАЗ ОТ КУРЕНИЯ</vt:lpstr>
      <vt:lpstr> Здоровый образ жизни - залог долголетия и благополучия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Диля</dc:creator>
  <cp:lastModifiedBy>Диля</cp:lastModifiedBy>
  <cp:revision>11</cp:revision>
  <dcterms:created xsi:type="dcterms:W3CDTF">2014-05-14T18:48:05Z</dcterms:created>
  <dcterms:modified xsi:type="dcterms:W3CDTF">2014-05-16T18:19:16Z</dcterms:modified>
</cp:coreProperties>
</file>